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14" r:id="rId2"/>
  </p:sldMasterIdLst>
  <p:notesMasterIdLst>
    <p:notesMasterId r:id="rId15"/>
  </p:notesMasterIdLst>
  <p:sldIdLst>
    <p:sldId id="309" r:id="rId3"/>
    <p:sldId id="320" r:id="rId4"/>
    <p:sldId id="336" r:id="rId5"/>
    <p:sldId id="329" r:id="rId6"/>
    <p:sldId id="339" r:id="rId7"/>
    <p:sldId id="337" r:id="rId8"/>
    <p:sldId id="338" r:id="rId9"/>
    <p:sldId id="340" r:id="rId10"/>
    <p:sldId id="341" r:id="rId11"/>
    <p:sldId id="324" r:id="rId12"/>
    <p:sldId id="333" r:id="rId13"/>
    <p:sldId id="32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33"/>
    <a:srgbClr val="FFFFFF"/>
    <a:srgbClr val="FF7C80"/>
    <a:srgbClr val="619428"/>
    <a:srgbClr val="E2C5A8"/>
    <a:srgbClr val="DAB48E"/>
    <a:srgbClr val="996600"/>
    <a:srgbClr val="DFDDB5"/>
    <a:srgbClr val="F7D3AF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62" autoAdjust="0"/>
    <p:restoredTop sz="94600"/>
  </p:normalViewPr>
  <p:slideViewPr>
    <p:cSldViewPr>
      <p:cViewPr varScale="1">
        <p:scale>
          <a:sx n="103" d="100"/>
          <a:sy n="103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DF756A-2BDF-48CC-BFE7-5FBD9F2E93D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5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43038" y="2971800"/>
            <a:ext cx="7313612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4191000"/>
            <a:ext cx="7313612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CFAF0F-965C-41A6-A9C8-FF9DE8821C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0166487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6512D-B56E-4844-84CE-374F882DA5B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9527659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274638"/>
            <a:ext cx="18272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47800" y="274638"/>
            <a:ext cx="5334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F1F46-937A-4A67-8A7B-D3A9E9EDAB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8412552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345D9-1B50-4216-A22D-E8DDC68B37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0406919"/>
      </p:ext>
    </p:extLst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D53-5ABC-4E30-8EF0-4C7E09D14A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253719"/>
      </p:ext>
    </p:extLst>
  </p:cSld>
  <p:clrMapOvr>
    <a:masterClrMapping/>
  </p:clrMapOvr>
  <p:transition spd="slow">
    <p:strips dir="r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CE330-C931-4889-9D2D-5C6B2190B0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438827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894C4-560E-4548-B795-C9D4F71B97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3608606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F933-955B-4DA4-A8B2-F9FE470C63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032506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F4938-E9F1-47F2-88B9-F29C20FF08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138964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2E27E-038E-4088-8CF8-C83D9A6519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529638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A6690-B2EB-47A3-8B06-C34D356CEE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7816093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E85B8-54D6-48AC-B165-074007381F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291128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EE081-DF47-4D09-A079-1AACA9C651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284354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5761A-BDD9-450A-8923-952515FB46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4834143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964CD-46BD-4023-A8C3-B344D1913F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219679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493B3-2378-4A87-A328-88C9579685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543954"/>
      </p:ext>
    </p:extLst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47800" y="1600200"/>
            <a:ext cx="35798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80013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CBDE2-628E-41E1-B768-A6F8EFA82D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5393781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34204-6845-4886-A1DC-4F32D54E8C7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206187"/>
      </p:ext>
    </p:extLst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B6A69-D8C9-4FB1-A601-4C3BA3B919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2594134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5B757-912F-412A-87DE-FF3BAB5ED2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779282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7990D5-A0F0-4069-884D-54D88E77B6F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834258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DB4AFE-9696-4C1C-959A-9EF62BB366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910409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74638"/>
            <a:ext cx="73136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3136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3038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524625"/>
            <a:ext cx="2895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24625"/>
            <a:ext cx="2133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9EDAC1-476F-4D72-AECE-91E270D974B6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 spd="slow">
    <p:strips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EDAC1-476F-4D72-AECE-91E270D974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280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>
    <p:strips dir="rd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173482"/>
            <a:ext cx="7886728" cy="1827286"/>
          </a:xfrm>
        </p:spPr>
        <p:txBody>
          <a:bodyPr anchor="t">
            <a:noAutofit/>
          </a:bodyPr>
          <a:lstStyle/>
          <a:p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Отчет Местного благотворительного фонда 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социальной поддержки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«</a:t>
            </a:r>
            <a:r>
              <a:rPr lang="ru-RU" sz="2400" dirty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Во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  <a:latin typeface="Calibri Light" panose="020F0302020204030204" pitchFamily="34" charset="0"/>
              </a:rPr>
              <a:t>благо» Боготольского района о реализации проекта «Библиолужайка»</a:t>
            </a:r>
            <a:endParaRPr lang="ru-RU" sz="2400" dirty="0">
              <a:solidFill>
                <a:schemeClr val="bg2">
                  <a:lumMod val="25000"/>
                </a:schemeClr>
              </a:solidFill>
              <a:latin typeface="Calibri Light" panose="020F03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58587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2800" y="457200"/>
            <a:ext cx="1447800" cy="40538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23675" y="1828800"/>
            <a:ext cx="2696650" cy="199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6948794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063"/>
            <a:ext cx="8515350" cy="12823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Финансовая поддержка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2133600"/>
            <a:ext cx="7010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Calibri Light" panose="020F0302020204030204" pitchFamily="34" charset="0"/>
              </a:rPr>
              <a:t>За 4 года существования фонд дважды получал субсидию на реализацию социальных проектов. В 2011 году на реализацию проекта «Праздник в дальнее село» - 150,0 тыс. рублей и в 2014 году на реализацию проекта «Обычные дети – необычное внимание» - 444,2 тыс. рублей. </a:t>
            </a:r>
            <a:endParaRPr lang="ru-RU" sz="1600" dirty="0" smtClean="0">
              <a:latin typeface="Calibri Light" panose="020F0302020204030204" pitchFamily="34" charset="0"/>
            </a:endParaRPr>
          </a:p>
          <a:p>
            <a:endParaRPr lang="ru-RU" sz="1600" dirty="0">
              <a:latin typeface="Calibri Light" panose="020F0302020204030204" pitchFamily="34" charset="0"/>
            </a:endParaRPr>
          </a:p>
          <a:p>
            <a:r>
              <a:rPr lang="ru-RU" sz="1600" dirty="0" smtClean="0">
                <a:latin typeface="Calibri Light" panose="020F0302020204030204" pitchFamily="34" charset="0"/>
              </a:rPr>
              <a:t>В </a:t>
            </a:r>
            <a:r>
              <a:rPr lang="ru-RU" sz="1600" dirty="0">
                <a:latin typeface="Calibri Light" panose="020F0302020204030204" pitchFamily="34" charset="0"/>
              </a:rPr>
              <a:t>2014 году получен грант в фонде </a:t>
            </a:r>
            <a:r>
              <a:rPr lang="ru-RU" sz="1600" dirty="0" err="1">
                <a:latin typeface="Calibri Light" panose="020F0302020204030204" pitchFamily="34" charset="0"/>
              </a:rPr>
              <a:t>М.Прохорова</a:t>
            </a:r>
            <a:r>
              <a:rPr lang="ru-RU" sz="1600" dirty="0">
                <a:latin typeface="Calibri Light" panose="020F0302020204030204" pitchFamily="34" charset="0"/>
              </a:rPr>
              <a:t> на реализацию проекта «Гнездышко» в размере 115,6 тыс. рублей</a:t>
            </a:r>
            <a:r>
              <a:rPr lang="ru-RU" sz="1600" dirty="0" smtClean="0">
                <a:latin typeface="Calibri Light" panose="020F0302020204030204" pitchFamily="34" charset="0"/>
              </a:rPr>
              <a:t>.</a:t>
            </a:r>
          </a:p>
          <a:p>
            <a:endParaRPr lang="ru-RU" sz="1600" dirty="0">
              <a:latin typeface="Calibri Light" panose="020F0302020204030204" pitchFamily="34" charset="0"/>
            </a:endParaRPr>
          </a:p>
          <a:p>
            <a:r>
              <a:rPr lang="ru-RU" sz="1600" dirty="0">
                <a:latin typeface="Calibri Light" panose="020F0302020204030204" pitchFamily="34" charset="0"/>
              </a:rPr>
              <a:t>Дважды в 2013 и в 2014 году фонд получал финансовую поддержку администрации района через муниципальную программу «Поддержка СО НКО </a:t>
            </a:r>
            <a:r>
              <a:rPr lang="ru-RU" sz="1600" dirty="0" err="1">
                <a:latin typeface="Calibri Light" panose="020F0302020204030204" pitchFamily="34" charset="0"/>
              </a:rPr>
              <a:t>Боготольского</a:t>
            </a:r>
            <a:r>
              <a:rPr lang="ru-RU" sz="1600" dirty="0">
                <a:latin typeface="Calibri Light" panose="020F0302020204030204" pitchFamily="34" charset="0"/>
              </a:rPr>
              <a:t> района». </a:t>
            </a:r>
            <a:endParaRPr lang="ru-RU" sz="1600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829892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3063"/>
            <a:ext cx="7886700" cy="12823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Партнеры организации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04950" y="2209800"/>
            <a:ext cx="701040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 Light" panose="020F0302020204030204" pitchFamily="34" charset="0"/>
              </a:rPr>
              <a:t>Администрация </a:t>
            </a:r>
            <a:r>
              <a:rPr lang="ru-RU" sz="1600" dirty="0" err="1">
                <a:latin typeface="Calibri Light" panose="020F0302020204030204" pitchFamily="34" charset="0"/>
              </a:rPr>
              <a:t>Боготольского</a:t>
            </a:r>
            <a:r>
              <a:rPr lang="ru-RU" sz="1600" dirty="0">
                <a:latin typeface="Calibri Light" panose="020F0302020204030204" pitchFamily="34" charset="0"/>
              </a:rPr>
              <a:t> района;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 Light" panose="020F0302020204030204" pitchFamily="34" charset="0"/>
              </a:rPr>
              <a:t>Некоммерческие </a:t>
            </a:r>
            <a:r>
              <a:rPr lang="ru-RU" sz="1600" dirty="0">
                <a:latin typeface="Calibri Light" panose="020F0302020204030204" pitchFamily="34" charset="0"/>
              </a:rPr>
              <a:t>организации </a:t>
            </a:r>
            <a:r>
              <a:rPr lang="ru-RU" sz="1600" dirty="0" err="1">
                <a:latin typeface="Calibri Light" panose="020F0302020204030204" pitchFamily="34" charset="0"/>
              </a:rPr>
              <a:t>Боготольского</a:t>
            </a:r>
            <a:r>
              <a:rPr lang="ru-RU" sz="1600" dirty="0">
                <a:latin typeface="Calibri Light" panose="020F0302020204030204" pitchFamily="34" charset="0"/>
              </a:rPr>
              <a:t> района, в том числе бюджетные учреждения образования, спорта, культуры, социальной </a:t>
            </a:r>
            <a:r>
              <a:rPr lang="ru-RU" sz="1600" dirty="0" smtClean="0">
                <a:latin typeface="Calibri Light" panose="020F0302020204030204" pitchFamily="34" charset="0"/>
              </a:rPr>
              <a:t>защиты;</a:t>
            </a:r>
            <a:endParaRPr lang="ru-RU" sz="1600" dirty="0">
              <a:latin typeface="Calibri Light" panose="020F030202020403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 Light" panose="020F0302020204030204" pitchFamily="34" charset="0"/>
              </a:rPr>
              <a:t>Коммерческие </a:t>
            </a:r>
            <a:r>
              <a:rPr lang="ru-RU" sz="1600" dirty="0">
                <a:latin typeface="Calibri Light" panose="020F0302020204030204" pitchFamily="34" charset="0"/>
              </a:rPr>
              <a:t>организации и предприниматели </a:t>
            </a:r>
            <a:r>
              <a:rPr lang="ru-RU" sz="1600" dirty="0" err="1">
                <a:latin typeface="Calibri Light" panose="020F0302020204030204" pitchFamily="34" charset="0"/>
              </a:rPr>
              <a:t>г.Боготола</a:t>
            </a:r>
            <a:r>
              <a:rPr lang="ru-RU" sz="1600" dirty="0">
                <a:latin typeface="Calibri Light" panose="020F0302020204030204" pitchFamily="34" charset="0"/>
              </a:rPr>
              <a:t> </a:t>
            </a:r>
            <a:r>
              <a:rPr lang="ru-RU" sz="1600" dirty="0" smtClean="0">
                <a:latin typeface="Calibri Light" panose="020F0302020204030204" pitchFamily="34" charset="0"/>
              </a:rPr>
              <a:t/>
            </a:r>
            <a:br>
              <a:rPr lang="ru-RU" sz="1600" dirty="0" smtClean="0">
                <a:latin typeface="Calibri Light" panose="020F0302020204030204" pitchFamily="34" charset="0"/>
              </a:rPr>
            </a:br>
            <a:r>
              <a:rPr lang="ru-RU" sz="1600" dirty="0" smtClean="0">
                <a:latin typeface="Calibri Light" panose="020F0302020204030204" pitchFamily="34" charset="0"/>
              </a:rPr>
              <a:t>и </a:t>
            </a:r>
            <a:r>
              <a:rPr lang="ru-RU" sz="1600" dirty="0" err="1">
                <a:latin typeface="Calibri Light" panose="020F0302020204030204" pitchFamily="34" charset="0"/>
              </a:rPr>
              <a:t>Боготольского</a:t>
            </a:r>
            <a:r>
              <a:rPr lang="ru-RU" sz="1600" dirty="0">
                <a:latin typeface="Calibri Light" panose="020F0302020204030204" pitchFamily="34" charset="0"/>
              </a:rPr>
              <a:t> района;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Calibri Light" panose="020F0302020204030204" pitchFamily="34" charset="0"/>
              </a:rPr>
              <a:t>Средства </a:t>
            </a:r>
            <a:r>
              <a:rPr lang="ru-RU" sz="1600" dirty="0">
                <a:latin typeface="Calibri Light" panose="020F0302020204030204" pitchFamily="34" charset="0"/>
              </a:rPr>
              <a:t>массовой информации в лице газет «Земля </a:t>
            </a:r>
            <a:r>
              <a:rPr lang="ru-RU" sz="1600" dirty="0" err="1">
                <a:latin typeface="Calibri Light" panose="020F0302020204030204" pitchFamily="34" charset="0"/>
              </a:rPr>
              <a:t>Боготольская</a:t>
            </a:r>
            <a:r>
              <a:rPr lang="ru-RU" sz="1600" dirty="0">
                <a:latin typeface="Calibri Light" panose="020F0302020204030204" pitchFamily="34" charset="0"/>
              </a:rPr>
              <a:t>», «Боготол24»</a:t>
            </a:r>
          </a:p>
        </p:txBody>
      </p:sp>
    </p:spTree>
    <p:extLst>
      <p:ext uri="{BB962C8B-B14F-4D97-AF65-F5344CB8AC3E}">
        <p14:creationId xmlns:p14="http://schemas.microsoft.com/office/powerpoint/2010/main" xmlns="" val="4074565042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99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0" y="5135038"/>
            <a:ext cx="9144000" cy="12954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063"/>
            <a:ext cx="8515350" cy="12823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bg1"/>
                </a:solidFill>
              </a:rPr>
              <a:t>Контактная информация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5000" y="2258786"/>
            <a:ext cx="5715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Calibri Light" panose="020F0302020204030204" pitchFamily="34" charset="0"/>
              </a:rPr>
              <a:t>Местный благотворительный фонд социальной поддержки «Во благо» </a:t>
            </a:r>
            <a:r>
              <a:rPr lang="ru-RU" sz="2400" b="1" dirty="0" err="1">
                <a:latin typeface="Calibri Light" panose="020F0302020204030204" pitchFamily="34" charset="0"/>
              </a:rPr>
              <a:t>Боготольского</a:t>
            </a:r>
            <a:r>
              <a:rPr lang="ru-RU" sz="2400" b="1" dirty="0">
                <a:latin typeface="Calibri Light" panose="020F0302020204030204" pitchFamily="34" charset="0"/>
              </a:rPr>
              <a:t> района </a:t>
            </a:r>
            <a:endParaRPr lang="ru-RU" sz="2400" b="1" dirty="0" smtClean="0">
              <a:latin typeface="Calibri Light" panose="020F0302020204030204" pitchFamily="34" charset="0"/>
            </a:endParaRPr>
          </a:p>
          <a:p>
            <a:pPr algn="ctr"/>
            <a:endParaRPr lang="en-US" sz="2000" dirty="0" smtClean="0">
              <a:latin typeface="Calibri Light" panose="020F0302020204030204" pitchFamily="34" charset="0"/>
            </a:endParaRPr>
          </a:p>
          <a:p>
            <a:pPr algn="ctr"/>
            <a:r>
              <a:rPr lang="ru-RU" sz="2000" dirty="0" smtClean="0">
                <a:latin typeface="Calibri Light" panose="020F0302020204030204" pitchFamily="34" charset="0"/>
              </a:rPr>
              <a:t>Председатель: Михальченко Анна Ивановна</a:t>
            </a:r>
            <a:endParaRPr lang="ru-RU" sz="2000" dirty="0">
              <a:latin typeface="Calibri Light" panose="020F0302020204030204" pitchFamily="34" charset="0"/>
            </a:endParaRPr>
          </a:p>
          <a:p>
            <a:pPr algn="ctr"/>
            <a:r>
              <a:rPr lang="ru-RU" sz="2000" dirty="0" smtClean="0">
                <a:latin typeface="Calibri Light" panose="020F0302020204030204" pitchFamily="34" charset="0"/>
              </a:rPr>
              <a:t>Телефон: </a:t>
            </a:r>
            <a:r>
              <a:rPr lang="ru-RU" sz="2000" dirty="0" smtClean="0">
                <a:latin typeface="Calibri Light" panose="020F0302020204030204" pitchFamily="34" charset="0"/>
              </a:rPr>
              <a:t>8-923-350-16-95</a:t>
            </a:r>
          </a:p>
          <a:p>
            <a:pPr algn="ctr"/>
            <a:r>
              <a:rPr lang="en-US" sz="2000" dirty="0" smtClean="0">
                <a:latin typeface="Calibri Light" panose="020F0302020204030204" pitchFamily="34" charset="0"/>
              </a:rPr>
              <a:t>mbfsp_voblago@mail.ru</a:t>
            </a:r>
            <a:endParaRPr lang="ru-RU" sz="2000" dirty="0">
              <a:latin typeface="Calibri Light" panose="020F0302020204030204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5562600"/>
            <a:ext cx="1447800" cy="40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2299739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1836002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743200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ru-RU" sz="1400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628650" y="1714488"/>
            <a:ext cx="7886700" cy="446247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В конце 2015 года </a:t>
            </a:r>
            <a:r>
              <a:rPr lang="ru-RU" sz="2400" b="1" dirty="0" smtClean="0"/>
              <a:t>проект «Библиолужайка» </a:t>
            </a:r>
            <a:r>
              <a:rPr lang="ru-RU" sz="2400" dirty="0" smtClean="0"/>
              <a:t>получил поддержку краевой грантовой </a:t>
            </a:r>
            <a:r>
              <a:rPr lang="ru-RU" sz="2400" dirty="0" smtClean="0"/>
              <a:t>программы Красноярского края «Социальное партнерство во имя развития</a:t>
            </a:r>
            <a:r>
              <a:rPr lang="ru-RU" sz="2400" dirty="0" smtClean="0"/>
              <a:t>».</a:t>
            </a:r>
          </a:p>
          <a:p>
            <a:pPr algn="just"/>
            <a:r>
              <a:rPr lang="ru-RU" sz="2400" dirty="0" smtClean="0"/>
              <a:t>Войдя в число 15 лучших проектов края был презентован 4</a:t>
            </a:r>
            <a:r>
              <a:rPr lang="ru-RU" sz="2400" dirty="0" smtClean="0"/>
              <a:t>  декабря </a:t>
            </a:r>
            <a:r>
              <a:rPr lang="ru-RU" sz="2400" dirty="0" smtClean="0"/>
              <a:t>на VII Гражданском форуме в</a:t>
            </a:r>
            <a:r>
              <a:rPr lang="ru-RU" sz="2400" dirty="0" smtClean="0"/>
              <a:t>  г. </a:t>
            </a:r>
            <a:r>
              <a:rPr lang="ru-RU" sz="2400" dirty="0" smtClean="0"/>
              <a:t>Красноярске.</a:t>
            </a:r>
          </a:p>
          <a:p>
            <a:endParaRPr lang="ru-RU" sz="2400" dirty="0"/>
          </a:p>
        </p:txBody>
      </p:sp>
      <p:pic>
        <p:nvPicPr>
          <p:cNvPr id="1027" name="Picture 3" descr="D:\Сайт\Новости ЦБС\Гражданский форум 4-5 дек 2015\cbs_GF_2015 (1).jpg"/>
          <p:cNvPicPr>
            <a:picLocks noChangeAspect="1" noChangeArrowheads="1"/>
          </p:cNvPicPr>
          <p:nvPr/>
        </p:nvPicPr>
        <p:blipFill>
          <a:blip r:embed="rId4" cstate="print"/>
          <a:srcRect b="7156"/>
          <a:stretch>
            <a:fillRect/>
          </a:stretch>
        </p:blipFill>
        <p:spPr bwMode="auto">
          <a:xfrm>
            <a:off x="1285852" y="4071942"/>
            <a:ext cx="3248023" cy="2357454"/>
          </a:xfrm>
          <a:prstGeom prst="rect">
            <a:avLst/>
          </a:prstGeom>
          <a:noFill/>
        </p:spPr>
      </p:pic>
      <p:pic>
        <p:nvPicPr>
          <p:cNvPr id="1028" name="Picture 4" descr="D:\Сайт\Новости ЦБС\Гражданский форум 4-5 дек 2015\oiyRW_bzyvs.jpg"/>
          <p:cNvPicPr>
            <a:picLocks noChangeAspect="1" noChangeArrowheads="1"/>
          </p:cNvPicPr>
          <p:nvPr/>
        </p:nvPicPr>
        <p:blipFill>
          <a:blip r:embed="rId5"/>
          <a:srcRect t="9550" r="27238" b="11659"/>
          <a:stretch>
            <a:fillRect/>
          </a:stretch>
        </p:blipFill>
        <p:spPr bwMode="auto">
          <a:xfrm>
            <a:off x="4929190" y="4071942"/>
            <a:ext cx="3286148" cy="2357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4363257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1836002"/>
            <a:ext cx="655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2743200"/>
            <a:ext cx="670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ru-RU" sz="1400" dirty="0">
              <a:latin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Описание проблемы:</a:t>
            </a:r>
          </a:p>
          <a:p>
            <a:pPr algn="just"/>
            <a:r>
              <a:rPr lang="ru-RU" dirty="0" smtClean="0"/>
              <a:t>Не организован досуг детей младшего и среднего возраста с. Боготола в летний период.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Цель проекта: </a:t>
            </a:r>
          </a:p>
          <a:p>
            <a:pPr algn="just"/>
            <a:r>
              <a:rPr lang="ru-RU" dirty="0" smtClean="0"/>
              <a:t>создание условий для качественного досуга детей, подростков и родителей в зоне уличного пространства в летний период, через организацию чтения, интеллектуальных и оздоровительных игр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4139723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Бюджет проекта</a:t>
            </a:r>
            <a:r>
              <a:rPr lang="ru-RU" b="1" dirty="0" smtClean="0"/>
              <a:t>: 111 538,50 руб.</a:t>
            </a:r>
          </a:p>
          <a:p>
            <a:pPr>
              <a:buNone/>
            </a:pPr>
            <a:r>
              <a:rPr lang="ru-RU" dirty="0" smtClean="0"/>
              <a:t>Запрашиваемая сумма: 99 755 руб.</a:t>
            </a:r>
          </a:p>
          <a:p>
            <a:pPr>
              <a:buNone/>
            </a:pPr>
            <a:r>
              <a:rPr lang="ru-RU" dirty="0" smtClean="0"/>
              <a:t>Собственный вклад: 11 783,50 руб.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Исполнители проекта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специалисты Центральной и Детской библиотек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В рамках проекта на площадке рядом с библиотекой была обустроена площадка с летним читальным залом, на которой в течение трех месяцев проводились различные мероприятия: громкие чтения, спортивные игры, турниры настольных игр, лекции для родителей и прочее.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 началась работа по проекту с обустройства </a:t>
            </a:r>
            <a:r>
              <a:rPr lang="ru-RU" smtClean="0"/>
              <a:t>детской площадки.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Наши партнеры:</a:t>
            </a:r>
          </a:p>
          <a:p>
            <a:r>
              <a:rPr lang="ru-RU" dirty="0" smtClean="0"/>
              <a:t>Молодежный центр «Факел»</a:t>
            </a:r>
          </a:p>
          <a:p>
            <a:r>
              <a:rPr lang="ru-RU" dirty="0" smtClean="0"/>
              <a:t>Боготольская средняя общеобразовательная школа </a:t>
            </a:r>
            <a:endParaRPr lang="ru-RU" dirty="0" smtClean="0"/>
          </a:p>
          <a:p>
            <a:r>
              <a:rPr lang="ru-RU" dirty="0" smtClean="0"/>
              <a:t>Сельский дом культуры </a:t>
            </a:r>
            <a:endParaRPr lang="ru-RU" dirty="0" smtClean="0"/>
          </a:p>
          <a:p>
            <a:r>
              <a:rPr lang="ru-RU" dirty="0" smtClean="0"/>
              <a:t>Боготольский детский сад «Теремок»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2514600" y="6400800"/>
            <a:ext cx="3886200" cy="457200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6"/>
          <a:stretch/>
        </p:blipFill>
        <p:spPr>
          <a:xfrm>
            <a:off x="0" y="0"/>
            <a:ext cx="9144000" cy="13243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33700" y="6477000"/>
            <a:ext cx="312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+mn-lt"/>
              </a:rPr>
              <a:t>Официальный сайт программы: 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kras-grant.ru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162800" y="0"/>
            <a:ext cx="1676400" cy="1477963"/>
          </a:xfrm>
          <a:prstGeom prst="rect">
            <a:avLst/>
          </a:prstGeom>
          <a:ln>
            <a:noFill/>
          </a:ln>
          <a:effectLst>
            <a:outerShdw dist="50800" dir="5400000" sx="99000" sy="99000" algn="t" rotWithShape="0">
              <a:prstClr val="black">
                <a:alpha val="50000"/>
              </a:prstClr>
            </a:outerShdw>
          </a:effectLst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5200" y="228600"/>
            <a:ext cx="1441622" cy="10668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4883193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ritingDesignTemplate">
  <a:themeElements>
    <a:clrScheme name="WritingDesign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WritingDesign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tingDesign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tingDesign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tingDesign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макет презентации" id="{41A82E53-949F-4BB7-A2B2-F4C50335459D}" vid="{FB0B0018-A002-427C-9F97-8680A9B708B6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макет презентации" id="{41A82E53-949F-4BB7-A2B2-F4C50335459D}" vid="{ED6CAF2E-FA9F-4174-8287-9ED5FE153AA1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</TotalTime>
  <Words>388</Words>
  <Application>Microsoft Office PowerPoint</Application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WritingDesignTemplate</vt:lpstr>
      <vt:lpstr>office theme</vt:lpstr>
      <vt:lpstr>Отчет Местного благотворительного фонда социальной поддержки «Во благо» Боготольского района о реализации проекта «Библиолужайка»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Финансовая поддержка</vt:lpstr>
      <vt:lpstr>Партнеры организации</vt:lpstr>
      <vt:lpstr>Контактная информация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close-up design template</dc:title>
  <dc:creator>Microsoft Corporation</dc:creator>
  <cp:lastModifiedBy>XTreme</cp:lastModifiedBy>
  <cp:revision>210</cp:revision>
  <cp:lastPrinted>2013-10-22T08:55:05Z</cp:lastPrinted>
  <dcterms:created xsi:type="dcterms:W3CDTF">2004-11-16T23:11:12Z</dcterms:created>
  <dcterms:modified xsi:type="dcterms:W3CDTF">2016-09-09T09:16:53Z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TC011594371049</vt:lpwstr>
  </property>
  <property fmtid="{D5CDD505-2E9C-101B-9397-08002B2CF9AE}" pid="4" name="DirectSourceMarket">
    <vt:lpwstr>english</vt:lpwstr>
  </property>
  <property fmtid="{D5CDD505-2E9C-101B-9397-08002B2CF9AE}" pid="5" name="OriginalSourceMarket">
    <vt:lpwstr>english</vt:lpwstr>
  </property>
  <property fmtid="{D5CDD505-2E9C-101B-9397-08002B2CF9AE}" pid="6" name="Markets">
    <vt:lpwstr/>
  </property>
  <property fmtid="{D5CDD505-2E9C-101B-9397-08002B2CF9AE}" pid="7" name="AssetType">
    <vt:lpwstr>TP</vt:lpwstr>
  </property>
  <property fmtid="{D5CDD505-2E9C-101B-9397-08002B2CF9AE}" pid="8" name="TPInstallLocation">
    <vt:lpwstr>{Document Themes}</vt:lpwstr>
  </property>
  <property fmtid="{D5CDD505-2E9C-101B-9397-08002B2CF9AE}" pid="9" name="PrimaryImageGen">
    <vt:lpwstr>1</vt:lpwstr>
  </property>
  <property fmtid="{D5CDD505-2E9C-101B-9397-08002B2CF9AE}" pid="10" name="display_urn:schemas-microsoft-com:office:office#APAuthor">
    <vt:lpwstr>REDMOND\cynvey</vt:lpwstr>
  </property>
  <property fmtid="{D5CDD505-2E9C-101B-9397-08002B2CF9AE}" pid="11" name="APAuthor">
    <vt:lpwstr>241</vt:lpwstr>
  </property>
  <property fmtid="{D5CDD505-2E9C-101B-9397-08002B2CF9AE}" pid="12" name="CHMName">
    <vt:lpwstr/>
  </property>
  <property fmtid="{D5CDD505-2E9C-101B-9397-08002B2CF9AE}" pid="13" name="Milestone">
    <vt:lpwstr>Continuous</vt:lpwstr>
  </property>
  <property fmtid="{D5CDD505-2E9C-101B-9397-08002B2CF9AE}" pid="14" name="TPAppVersion">
    <vt:lpwstr>11</vt:lpwstr>
  </property>
  <property fmtid="{D5CDD505-2E9C-101B-9397-08002B2CF9AE}" pid="15" name="TPCommandLine">
    <vt:lpwstr>{PP} {FilePath}</vt:lpwstr>
  </property>
  <property fmtid="{D5CDD505-2E9C-101B-9397-08002B2CF9AE}" pid="16" name="AssetId">
    <vt:lpwstr>TS001159437</vt:lpwstr>
  </property>
  <property fmtid="{D5CDD505-2E9C-101B-9397-08002B2CF9AE}" pid="17" name="IsSearchable">
    <vt:lpwstr>0</vt:lpwstr>
  </property>
  <property fmtid="{D5CDD505-2E9C-101B-9397-08002B2CF9AE}" pid="18" name="EditorialStatus">
    <vt:lpwstr/>
  </property>
  <property fmtid="{D5CDD505-2E9C-101B-9397-08002B2CF9AE}" pid="19" name="NumericId">
    <vt:lpwstr>-1.00000000000000</vt:lpwstr>
  </property>
  <property fmtid="{D5CDD505-2E9C-101B-9397-08002B2CF9AE}" pid="20" name="PublishTargets">
    <vt:lpwstr>OfficeOnline</vt:lpwstr>
  </property>
  <property fmtid="{D5CDD505-2E9C-101B-9397-08002B2CF9AE}" pid="21" name="TPLaunchHelpLinkType">
    <vt:lpwstr/>
  </property>
  <property fmtid="{D5CDD505-2E9C-101B-9397-08002B2CF9AE}" pid="22" name="TPFriendlyName">
    <vt:lpwstr>{Document Themes}</vt:lpwstr>
  </property>
  <property fmtid="{D5CDD505-2E9C-101B-9397-08002B2CF9AE}" pid="23" name="display_urn:schemas-microsoft-com:office:office#APEditor">
    <vt:lpwstr>REDMOND\v-luannv</vt:lpwstr>
  </property>
  <property fmtid="{D5CDD505-2E9C-101B-9397-08002B2CF9AE}" pid="24" name="APEditor">
    <vt:lpwstr>103</vt:lpwstr>
  </property>
  <property fmtid="{D5CDD505-2E9C-101B-9397-08002B2CF9AE}" pid="25" name="SourceTitle">
    <vt:lpwstr>Writing close-up design template</vt:lpwstr>
  </property>
  <property fmtid="{D5CDD505-2E9C-101B-9397-08002B2CF9AE}" pid="26" name="TPApplication">
    <vt:lpwstr>PowerPoint</vt:lpwstr>
  </property>
  <property fmtid="{D5CDD505-2E9C-101B-9397-08002B2CF9AE}" pid="27" name="TPLaunchHelpLink">
    <vt:lpwstr/>
  </property>
  <property fmtid="{D5CDD505-2E9C-101B-9397-08002B2CF9AE}" pid="28" name="OpenTemplate">
    <vt:lpwstr>1</vt:lpwstr>
  </property>
  <property fmtid="{D5CDD505-2E9C-101B-9397-08002B2CF9AE}" pid="29" name="UACurrentWords">
    <vt:lpwstr>0</vt:lpwstr>
  </property>
  <property fmtid="{D5CDD505-2E9C-101B-9397-08002B2CF9AE}" pid="30" name="UALocRecommendation">
    <vt:lpwstr>Localize</vt:lpwstr>
  </property>
  <property fmtid="{D5CDD505-2E9C-101B-9397-08002B2CF9AE}" pid="31" name="UALocComments">
    <vt:lpwstr/>
  </property>
  <property fmtid="{D5CDD505-2E9C-101B-9397-08002B2CF9AE}" pid="32" name="Applications">
    <vt:lpwstr>172;#Office 2000;#-1;#TBD;#-1;#TBD;#-1;#TBD;#-1;#TBD;#-1;#TBD;#-1;#TBD</vt:lpwstr>
  </property>
  <property fmtid="{D5CDD505-2E9C-101B-9397-08002B2CF9AE}" pid="33" name="UANotes">
    <vt:lpwstr>Contains image from Hemera. Uses Hemera photos from CAM site which can only be used on Office Online. These templates cannot be distributed in a CD or in the box with any software application.</vt:lpwstr>
  </property>
  <property fmtid="{D5CDD505-2E9C-101B-9397-08002B2CF9AE}" pid="34" name="ContentTypeId">
    <vt:lpwstr>0x0101006025706CF4CD034688BEBAE97A2E701D0202001F9DE411C1B38343BE78B0080F632418</vt:lpwstr>
  </property>
  <property fmtid="{D5CDD505-2E9C-101B-9397-08002B2CF9AE}" pid="35" name="IsDeleted">
    <vt:lpwstr>0</vt:lpwstr>
  </property>
  <property fmtid="{D5CDD505-2E9C-101B-9397-08002B2CF9AE}" pid="36" name="ParentAssetId">
    <vt:lpwstr/>
  </property>
  <property fmtid="{D5CDD505-2E9C-101B-9397-08002B2CF9AE}" pid="37" name="ShowIn">
    <vt:lpwstr>Show everywhere</vt:lpwstr>
  </property>
  <property fmtid="{D5CDD505-2E9C-101B-9397-08002B2CF9AE}" pid="38" name="Content Type">
    <vt:lpwstr>OOFile</vt:lpwstr>
  </property>
  <property fmtid="{D5CDD505-2E9C-101B-9397-08002B2CF9AE}" pid="39" name="AuthoringAssetId">
    <vt:lpwstr>TP001159437</vt:lpwstr>
  </property>
</Properties>
</file>